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9" r:id="rId4"/>
    <p:sldId id="334" r:id="rId5"/>
    <p:sldId id="356" r:id="rId6"/>
    <p:sldId id="355" r:id="rId7"/>
    <p:sldId id="260" r:id="rId8"/>
    <p:sldId id="378" r:id="rId9"/>
    <p:sldId id="391" r:id="rId10"/>
    <p:sldId id="388" r:id="rId11"/>
    <p:sldId id="311" r:id="rId12"/>
    <p:sldId id="359" r:id="rId13"/>
    <p:sldId id="382" r:id="rId14"/>
    <p:sldId id="383" r:id="rId15"/>
    <p:sldId id="384" r:id="rId16"/>
    <p:sldId id="385" r:id="rId17"/>
    <p:sldId id="325" r:id="rId18"/>
    <p:sldId id="258" r:id="rId19"/>
    <p:sldId id="349" r:id="rId20"/>
    <p:sldId id="3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1CC"/>
    <a:srgbClr val="44D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012" autoAdjust="0"/>
  </p:normalViewPr>
  <p:slideViewPr>
    <p:cSldViewPr snapToGrid="0">
      <p:cViewPr varScale="1">
        <p:scale>
          <a:sx n="59" d="100"/>
          <a:sy n="59" d="100"/>
        </p:scale>
        <p:origin x="25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7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7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1C5F-B6BE-4499-AEE9-87CB9A0611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98CEFB1-C9A8-4676-8976-AEC2CCEFAA90}">
      <dgm:prSet/>
      <dgm:spPr/>
      <dgm:t>
        <a:bodyPr/>
        <a:lstStyle/>
        <a:p>
          <a:r>
            <a:rPr lang="en-GB" dirty="0"/>
            <a:t>Logical Levels Template – Try it out – Imagine the ideal</a:t>
          </a:r>
          <a:endParaRPr lang="en-US" dirty="0"/>
        </a:p>
      </dgm:t>
    </dgm:pt>
    <dgm:pt modelId="{E0A52C63-B42D-4164-BE83-F631C2890E66}" type="parTrans" cxnId="{A261EE7D-1671-48A0-8D69-8B80F077E4AB}">
      <dgm:prSet/>
      <dgm:spPr/>
      <dgm:t>
        <a:bodyPr/>
        <a:lstStyle/>
        <a:p>
          <a:endParaRPr lang="en-US"/>
        </a:p>
      </dgm:t>
    </dgm:pt>
    <dgm:pt modelId="{FD922133-4633-406C-B53A-27E0A880F1A2}" type="sibTrans" cxnId="{A261EE7D-1671-48A0-8D69-8B80F077E4AB}">
      <dgm:prSet/>
      <dgm:spPr/>
      <dgm:t>
        <a:bodyPr/>
        <a:lstStyle/>
        <a:p>
          <a:endParaRPr lang="en-US"/>
        </a:p>
      </dgm:t>
    </dgm:pt>
    <dgm:pt modelId="{CC18FB6D-A0BA-4A72-9F33-5C10033C18A4}">
      <dgm:prSet/>
      <dgm:spPr/>
      <dgm:t>
        <a:bodyPr/>
        <a:lstStyle/>
        <a:p>
          <a:r>
            <a:rPr lang="en-GB" dirty="0"/>
            <a:t>Be honest – what’s holding you back</a:t>
          </a:r>
          <a:endParaRPr lang="en-US" dirty="0"/>
        </a:p>
      </dgm:t>
    </dgm:pt>
    <dgm:pt modelId="{E5CB4E0D-5EAF-4842-9193-73A0B656597A}" type="parTrans" cxnId="{DBC3483E-C2B3-4C85-9B86-8D744DFD4DB6}">
      <dgm:prSet/>
      <dgm:spPr/>
      <dgm:t>
        <a:bodyPr/>
        <a:lstStyle/>
        <a:p>
          <a:endParaRPr lang="en-US"/>
        </a:p>
      </dgm:t>
    </dgm:pt>
    <dgm:pt modelId="{0C6001BF-D8F7-437F-880A-173E067C441D}" type="sibTrans" cxnId="{DBC3483E-C2B3-4C85-9B86-8D744DFD4DB6}">
      <dgm:prSet/>
      <dgm:spPr/>
      <dgm:t>
        <a:bodyPr/>
        <a:lstStyle/>
        <a:p>
          <a:endParaRPr lang="en-US"/>
        </a:p>
      </dgm:t>
    </dgm:pt>
    <dgm:pt modelId="{B6844E00-A559-48F3-93C3-813A7E28F4D1}">
      <dgm:prSet/>
      <dgm:spPr/>
      <dgm:t>
        <a:bodyPr/>
        <a:lstStyle/>
        <a:p>
          <a:r>
            <a:rPr lang="en-GB"/>
            <a:t>Reach out and use a coach to build this up and help you</a:t>
          </a:r>
          <a:endParaRPr lang="en-US"/>
        </a:p>
      </dgm:t>
    </dgm:pt>
    <dgm:pt modelId="{19C743A7-CACB-44B0-A228-180CEF81BF73}" type="parTrans" cxnId="{756A28AE-1D54-4824-A262-48CB4700367C}">
      <dgm:prSet/>
      <dgm:spPr/>
      <dgm:t>
        <a:bodyPr/>
        <a:lstStyle/>
        <a:p>
          <a:endParaRPr lang="en-US"/>
        </a:p>
      </dgm:t>
    </dgm:pt>
    <dgm:pt modelId="{EDF42A86-C749-4533-968D-0B83370905D1}" type="sibTrans" cxnId="{756A28AE-1D54-4824-A262-48CB4700367C}">
      <dgm:prSet/>
      <dgm:spPr/>
      <dgm:t>
        <a:bodyPr/>
        <a:lstStyle/>
        <a:p>
          <a:endParaRPr lang="en-US"/>
        </a:p>
      </dgm:t>
    </dgm:pt>
    <dgm:pt modelId="{7ED86831-A764-437C-A0C5-B169CB89EB91}">
      <dgm:prSet/>
      <dgm:spPr/>
      <dgm:t>
        <a:bodyPr/>
        <a:lstStyle/>
        <a:p>
          <a:r>
            <a:rPr lang="en-GB"/>
            <a:t>Stay fit, healthy and well</a:t>
          </a:r>
          <a:endParaRPr lang="en-US"/>
        </a:p>
      </dgm:t>
    </dgm:pt>
    <dgm:pt modelId="{59EB5663-F537-4A87-B819-B6CD0909A1A9}" type="parTrans" cxnId="{A7F5254E-1E4F-4F9E-B111-ACAB0E5EF565}">
      <dgm:prSet/>
      <dgm:spPr/>
      <dgm:t>
        <a:bodyPr/>
        <a:lstStyle/>
        <a:p>
          <a:endParaRPr lang="en-US"/>
        </a:p>
      </dgm:t>
    </dgm:pt>
    <dgm:pt modelId="{D106BDCC-1DAF-462D-A732-4D47A859CDC2}" type="sibTrans" cxnId="{A7F5254E-1E4F-4F9E-B111-ACAB0E5EF565}">
      <dgm:prSet/>
      <dgm:spPr/>
      <dgm:t>
        <a:bodyPr/>
        <a:lstStyle/>
        <a:p>
          <a:endParaRPr lang="en-US"/>
        </a:p>
      </dgm:t>
    </dgm:pt>
    <dgm:pt modelId="{D0A60807-913E-46D8-8700-B2DB39443C44}" type="pres">
      <dgm:prSet presAssocID="{F52F1C5F-B6BE-4499-AEE9-87CB9A0611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965F3C9-C67F-41C7-BE8F-EF2B788BA6F1}" type="pres">
      <dgm:prSet presAssocID="{698CEFB1-C9A8-4676-8976-AEC2CCEFAA90}" presName="compNode" presStyleCnt="0"/>
      <dgm:spPr/>
    </dgm:pt>
    <dgm:pt modelId="{2508C4A8-E1F3-453F-A2AF-C1566D2E32A9}" type="pres">
      <dgm:prSet presAssocID="{698CEFB1-C9A8-4676-8976-AEC2CCEFAA90}" presName="bgRect" presStyleLbl="bgShp" presStyleIdx="0" presStyleCnt="4"/>
      <dgm:spPr/>
    </dgm:pt>
    <dgm:pt modelId="{D7A546D4-9A2A-4E4F-B96D-73361D286F0D}" type="pres">
      <dgm:prSet presAssocID="{698CEFB1-C9A8-4676-8976-AEC2CCEFAA9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0B4577FA-E42C-4206-93CE-A4B0EBDCB6DE}" type="pres">
      <dgm:prSet presAssocID="{698CEFB1-C9A8-4676-8976-AEC2CCEFAA90}" presName="spaceRect" presStyleCnt="0"/>
      <dgm:spPr/>
    </dgm:pt>
    <dgm:pt modelId="{BFAA8C01-D0A2-468D-A8BE-5532D44B7155}" type="pres">
      <dgm:prSet presAssocID="{698CEFB1-C9A8-4676-8976-AEC2CCEFAA9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6174A75-B180-4F4B-8962-E05F124BD803}" type="pres">
      <dgm:prSet presAssocID="{FD922133-4633-406C-B53A-27E0A880F1A2}" presName="sibTrans" presStyleCnt="0"/>
      <dgm:spPr/>
    </dgm:pt>
    <dgm:pt modelId="{0993EAE6-088E-429D-A217-7BE6665EC362}" type="pres">
      <dgm:prSet presAssocID="{CC18FB6D-A0BA-4A72-9F33-5C10033C18A4}" presName="compNode" presStyleCnt="0"/>
      <dgm:spPr/>
    </dgm:pt>
    <dgm:pt modelId="{F7381236-8383-467F-B192-DEE3F7146618}" type="pres">
      <dgm:prSet presAssocID="{CC18FB6D-A0BA-4A72-9F33-5C10033C18A4}" presName="bgRect" presStyleLbl="bgShp" presStyleIdx="1" presStyleCnt="4"/>
      <dgm:spPr/>
    </dgm:pt>
    <dgm:pt modelId="{9E0403E1-B629-4740-BC17-2BD2290A0936}" type="pres">
      <dgm:prSet presAssocID="{CC18FB6D-A0BA-4A72-9F33-5C10033C18A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DE9BEE6-BC9E-4431-933A-6299D69A424B}" type="pres">
      <dgm:prSet presAssocID="{CC18FB6D-A0BA-4A72-9F33-5C10033C18A4}" presName="spaceRect" presStyleCnt="0"/>
      <dgm:spPr/>
    </dgm:pt>
    <dgm:pt modelId="{23792270-F3E4-4B07-966B-530DD2B5EF78}" type="pres">
      <dgm:prSet presAssocID="{CC18FB6D-A0BA-4A72-9F33-5C10033C18A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765771E-5E49-4784-B67A-73B38CD346C4}" type="pres">
      <dgm:prSet presAssocID="{0C6001BF-D8F7-437F-880A-173E067C441D}" presName="sibTrans" presStyleCnt="0"/>
      <dgm:spPr/>
    </dgm:pt>
    <dgm:pt modelId="{7D131ABD-B0F9-44F1-981A-011665228BB6}" type="pres">
      <dgm:prSet presAssocID="{B6844E00-A559-48F3-93C3-813A7E28F4D1}" presName="compNode" presStyleCnt="0"/>
      <dgm:spPr/>
    </dgm:pt>
    <dgm:pt modelId="{B521C477-8A31-4DDE-9C63-DE74F61AE4FA}" type="pres">
      <dgm:prSet presAssocID="{B6844E00-A559-48F3-93C3-813A7E28F4D1}" presName="bgRect" presStyleLbl="bgShp" presStyleIdx="2" presStyleCnt="4"/>
      <dgm:spPr/>
    </dgm:pt>
    <dgm:pt modelId="{07138AC9-FC2C-468B-87CC-5E83D16DB1E7}" type="pres">
      <dgm:prSet presAssocID="{B6844E00-A559-48F3-93C3-813A7E28F4D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16291CA-E298-4B83-ABEE-4826ECF06039}" type="pres">
      <dgm:prSet presAssocID="{B6844E00-A559-48F3-93C3-813A7E28F4D1}" presName="spaceRect" presStyleCnt="0"/>
      <dgm:spPr/>
    </dgm:pt>
    <dgm:pt modelId="{60A097F4-06BE-4BB1-A2D9-879E1CDFD579}" type="pres">
      <dgm:prSet presAssocID="{B6844E00-A559-48F3-93C3-813A7E28F4D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E79AE3CD-F71F-42A9-9C81-B52F4A79CB87}" type="pres">
      <dgm:prSet presAssocID="{EDF42A86-C749-4533-968D-0B83370905D1}" presName="sibTrans" presStyleCnt="0"/>
      <dgm:spPr/>
    </dgm:pt>
    <dgm:pt modelId="{2E1E36A0-5B3E-402B-A5C1-DF71C8D4644E}" type="pres">
      <dgm:prSet presAssocID="{7ED86831-A764-437C-A0C5-B169CB89EB91}" presName="compNode" presStyleCnt="0"/>
      <dgm:spPr/>
    </dgm:pt>
    <dgm:pt modelId="{2E4D122B-5D76-4457-9ED7-E0D9B883DC14}" type="pres">
      <dgm:prSet presAssocID="{7ED86831-A764-437C-A0C5-B169CB89EB91}" presName="bgRect" presStyleLbl="bgShp" presStyleIdx="3" presStyleCnt="4"/>
      <dgm:spPr/>
    </dgm:pt>
    <dgm:pt modelId="{9643DA2E-8A85-43BB-8ADC-12849D52C24C}" type="pres">
      <dgm:prSet presAssocID="{7ED86831-A764-437C-A0C5-B169CB89EB9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EBDF89E8-8778-477A-8213-65D60EA31E24}" type="pres">
      <dgm:prSet presAssocID="{7ED86831-A764-437C-A0C5-B169CB89EB91}" presName="spaceRect" presStyleCnt="0"/>
      <dgm:spPr/>
    </dgm:pt>
    <dgm:pt modelId="{5C715D06-76D3-45C9-84D9-88E917F405BA}" type="pres">
      <dgm:prSet presAssocID="{7ED86831-A764-437C-A0C5-B169CB89EB91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1B45B39-8062-47B8-A430-1986460A34F7}" type="presOf" srcId="{7ED86831-A764-437C-A0C5-B169CB89EB91}" destId="{5C715D06-76D3-45C9-84D9-88E917F405BA}" srcOrd="0" destOrd="0" presId="urn:microsoft.com/office/officeart/2018/2/layout/IconVerticalSolidList"/>
    <dgm:cxn modelId="{749D8CEF-1836-428F-8E46-06136704F14E}" type="presOf" srcId="{F52F1C5F-B6BE-4499-AEE9-87CB9A061187}" destId="{D0A60807-913E-46D8-8700-B2DB39443C44}" srcOrd="0" destOrd="0" presId="urn:microsoft.com/office/officeart/2018/2/layout/IconVerticalSolidList"/>
    <dgm:cxn modelId="{449E51FB-CE6D-415A-8EC4-E9318BEB4011}" type="presOf" srcId="{B6844E00-A559-48F3-93C3-813A7E28F4D1}" destId="{60A097F4-06BE-4BB1-A2D9-879E1CDFD579}" srcOrd="0" destOrd="0" presId="urn:microsoft.com/office/officeart/2018/2/layout/IconVerticalSolidList"/>
    <dgm:cxn modelId="{756A28AE-1D54-4824-A262-48CB4700367C}" srcId="{F52F1C5F-B6BE-4499-AEE9-87CB9A061187}" destId="{B6844E00-A559-48F3-93C3-813A7E28F4D1}" srcOrd="2" destOrd="0" parTransId="{19C743A7-CACB-44B0-A228-180CEF81BF73}" sibTransId="{EDF42A86-C749-4533-968D-0B83370905D1}"/>
    <dgm:cxn modelId="{83F276F7-ED41-409F-8A8B-21FA105C0F67}" type="presOf" srcId="{698CEFB1-C9A8-4676-8976-AEC2CCEFAA90}" destId="{BFAA8C01-D0A2-468D-A8BE-5532D44B7155}" srcOrd="0" destOrd="0" presId="urn:microsoft.com/office/officeart/2018/2/layout/IconVerticalSolidList"/>
    <dgm:cxn modelId="{DBC3483E-C2B3-4C85-9B86-8D744DFD4DB6}" srcId="{F52F1C5F-B6BE-4499-AEE9-87CB9A061187}" destId="{CC18FB6D-A0BA-4A72-9F33-5C10033C18A4}" srcOrd="1" destOrd="0" parTransId="{E5CB4E0D-5EAF-4842-9193-73A0B656597A}" sibTransId="{0C6001BF-D8F7-437F-880A-173E067C441D}"/>
    <dgm:cxn modelId="{A261EE7D-1671-48A0-8D69-8B80F077E4AB}" srcId="{F52F1C5F-B6BE-4499-AEE9-87CB9A061187}" destId="{698CEFB1-C9A8-4676-8976-AEC2CCEFAA90}" srcOrd="0" destOrd="0" parTransId="{E0A52C63-B42D-4164-BE83-F631C2890E66}" sibTransId="{FD922133-4633-406C-B53A-27E0A880F1A2}"/>
    <dgm:cxn modelId="{A7F5254E-1E4F-4F9E-B111-ACAB0E5EF565}" srcId="{F52F1C5F-B6BE-4499-AEE9-87CB9A061187}" destId="{7ED86831-A764-437C-A0C5-B169CB89EB91}" srcOrd="3" destOrd="0" parTransId="{59EB5663-F537-4A87-B819-B6CD0909A1A9}" sibTransId="{D106BDCC-1DAF-462D-A732-4D47A859CDC2}"/>
    <dgm:cxn modelId="{8AE98126-0A5B-4709-8F39-2B47C9966F32}" type="presOf" srcId="{CC18FB6D-A0BA-4A72-9F33-5C10033C18A4}" destId="{23792270-F3E4-4B07-966B-530DD2B5EF78}" srcOrd="0" destOrd="0" presId="urn:microsoft.com/office/officeart/2018/2/layout/IconVerticalSolidList"/>
    <dgm:cxn modelId="{BAF6F950-47F7-4C4A-98DA-B0AA03714217}" type="presParOf" srcId="{D0A60807-913E-46D8-8700-B2DB39443C44}" destId="{F965F3C9-C67F-41C7-BE8F-EF2B788BA6F1}" srcOrd="0" destOrd="0" presId="urn:microsoft.com/office/officeart/2018/2/layout/IconVerticalSolidList"/>
    <dgm:cxn modelId="{5F7F07E4-50AE-4B91-AD1A-62AF210A8CCC}" type="presParOf" srcId="{F965F3C9-C67F-41C7-BE8F-EF2B788BA6F1}" destId="{2508C4A8-E1F3-453F-A2AF-C1566D2E32A9}" srcOrd="0" destOrd="0" presId="urn:microsoft.com/office/officeart/2018/2/layout/IconVerticalSolidList"/>
    <dgm:cxn modelId="{A6DB987B-9E9B-4E32-8EB6-2136559DC35B}" type="presParOf" srcId="{F965F3C9-C67F-41C7-BE8F-EF2B788BA6F1}" destId="{D7A546D4-9A2A-4E4F-B96D-73361D286F0D}" srcOrd="1" destOrd="0" presId="urn:microsoft.com/office/officeart/2018/2/layout/IconVerticalSolidList"/>
    <dgm:cxn modelId="{1FE1B800-C08A-43B6-8E38-1B215D8DACCD}" type="presParOf" srcId="{F965F3C9-C67F-41C7-BE8F-EF2B788BA6F1}" destId="{0B4577FA-E42C-4206-93CE-A4B0EBDCB6DE}" srcOrd="2" destOrd="0" presId="urn:microsoft.com/office/officeart/2018/2/layout/IconVerticalSolidList"/>
    <dgm:cxn modelId="{1F159BF8-76D8-4994-909A-1E5F2E5CB543}" type="presParOf" srcId="{F965F3C9-C67F-41C7-BE8F-EF2B788BA6F1}" destId="{BFAA8C01-D0A2-468D-A8BE-5532D44B7155}" srcOrd="3" destOrd="0" presId="urn:microsoft.com/office/officeart/2018/2/layout/IconVerticalSolidList"/>
    <dgm:cxn modelId="{BA36583F-DB54-4B70-A545-D0C054A89C1E}" type="presParOf" srcId="{D0A60807-913E-46D8-8700-B2DB39443C44}" destId="{26174A75-B180-4F4B-8962-E05F124BD803}" srcOrd="1" destOrd="0" presId="urn:microsoft.com/office/officeart/2018/2/layout/IconVerticalSolidList"/>
    <dgm:cxn modelId="{BC251488-2365-4284-A7FE-11AD4BA1C886}" type="presParOf" srcId="{D0A60807-913E-46D8-8700-B2DB39443C44}" destId="{0993EAE6-088E-429D-A217-7BE6665EC362}" srcOrd="2" destOrd="0" presId="urn:microsoft.com/office/officeart/2018/2/layout/IconVerticalSolidList"/>
    <dgm:cxn modelId="{857B9C4C-9D35-42D8-8B06-DCDD5E162C7B}" type="presParOf" srcId="{0993EAE6-088E-429D-A217-7BE6665EC362}" destId="{F7381236-8383-467F-B192-DEE3F7146618}" srcOrd="0" destOrd="0" presId="urn:microsoft.com/office/officeart/2018/2/layout/IconVerticalSolidList"/>
    <dgm:cxn modelId="{4467DEE1-E23A-4D4B-980D-9F09E3AB1D86}" type="presParOf" srcId="{0993EAE6-088E-429D-A217-7BE6665EC362}" destId="{9E0403E1-B629-4740-BC17-2BD2290A0936}" srcOrd="1" destOrd="0" presId="urn:microsoft.com/office/officeart/2018/2/layout/IconVerticalSolidList"/>
    <dgm:cxn modelId="{86AEBD98-AE4E-49DA-A04C-6792EB169181}" type="presParOf" srcId="{0993EAE6-088E-429D-A217-7BE6665EC362}" destId="{DDE9BEE6-BC9E-4431-933A-6299D69A424B}" srcOrd="2" destOrd="0" presId="urn:microsoft.com/office/officeart/2018/2/layout/IconVerticalSolidList"/>
    <dgm:cxn modelId="{6AEDD29B-10D1-4591-B45E-6CC2D0787DBA}" type="presParOf" srcId="{0993EAE6-088E-429D-A217-7BE6665EC362}" destId="{23792270-F3E4-4B07-966B-530DD2B5EF78}" srcOrd="3" destOrd="0" presId="urn:microsoft.com/office/officeart/2018/2/layout/IconVerticalSolidList"/>
    <dgm:cxn modelId="{0A945C8E-9D95-49F2-9EFF-372010349BD3}" type="presParOf" srcId="{D0A60807-913E-46D8-8700-B2DB39443C44}" destId="{2765771E-5E49-4784-B67A-73B38CD346C4}" srcOrd="3" destOrd="0" presId="urn:microsoft.com/office/officeart/2018/2/layout/IconVerticalSolidList"/>
    <dgm:cxn modelId="{6D5C2D5F-3424-4320-BA7A-60E6CE862795}" type="presParOf" srcId="{D0A60807-913E-46D8-8700-B2DB39443C44}" destId="{7D131ABD-B0F9-44F1-981A-011665228BB6}" srcOrd="4" destOrd="0" presId="urn:microsoft.com/office/officeart/2018/2/layout/IconVerticalSolidList"/>
    <dgm:cxn modelId="{A9A90CE8-8D2E-41FB-BEDF-2FD8B32DA71C}" type="presParOf" srcId="{7D131ABD-B0F9-44F1-981A-011665228BB6}" destId="{B521C477-8A31-4DDE-9C63-DE74F61AE4FA}" srcOrd="0" destOrd="0" presId="urn:microsoft.com/office/officeart/2018/2/layout/IconVerticalSolidList"/>
    <dgm:cxn modelId="{3DD9D1D3-8804-4F20-9F44-64884F9D6BD0}" type="presParOf" srcId="{7D131ABD-B0F9-44F1-981A-011665228BB6}" destId="{07138AC9-FC2C-468B-87CC-5E83D16DB1E7}" srcOrd="1" destOrd="0" presId="urn:microsoft.com/office/officeart/2018/2/layout/IconVerticalSolidList"/>
    <dgm:cxn modelId="{BDA9B86B-5AAC-412A-9059-D290FC3AA0D0}" type="presParOf" srcId="{7D131ABD-B0F9-44F1-981A-011665228BB6}" destId="{E16291CA-E298-4B83-ABEE-4826ECF06039}" srcOrd="2" destOrd="0" presId="urn:microsoft.com/office/officeart/2018/2/layout/IconVerticalSolidList"/>
    <dgm:cxn modelId="{3F3DFB61-956F-485F-95F5-8614C5FA5A7F}" type="presParOf" srcId="{7D131ABD-B0F9-44F1-981A-011665228BB6}" destId="{60A097F4-06BE-4BB1-A2D9-879E1CDFD579}" srcOrd="3" destOrd="0" presId="urn:microsoft.com/office/officeart/2018/2/layout/IconVerticalSolidList"/>
    <dgm:cxn modelId="{2D60CFED-2E34-4E20-A39C-8A7691E8DA6C}" type="presParOf" srcId="{D0A60807-913E-46D8-8700-B2DB39443C44}" destId="{E79AE3CD-F71F-42A9-9C81-B52F4A79CB87}" srcOrd="5" destOrd="0" presId="urn:microsoft.com/office/officeart/2018/2/layout/IconVerticalSolidList"/>
    <dgm:cxn modelId="{E59A05F1-47AB-4D0A-A316-906FE985F3DF}" type="presParOf" srcId="{D0A60807-913E-46D8-8700-B2DB39443C44}" destId="{2E1E36A0-5B3E-402B-A5C1-DF71C8D4644E}" srcOrd="6" destOrd="0" presId="urn:microsoft.com/office/officeart/2018/2/layout/IconVerticalSolidList"/>
    <dgm:cxn modelId="{81127530-F119-48AF-82BD-94908BE819CD}" type="presParOf" srcId="{2E1E36A0-5B3E-402B-A5C1-DF71C8D4644E}" destId="{2E4D122B-5D76-4457-9ED7-E0D9B883DC14}" srcOrd="0" destOrd="0" presId="urn:microsoft.com/office/officeart/2018/2/layout/IconVerticalSolidList"/>
    <dgm:cxn modelId="{068197AA-3A68-4A83-8901-9CE2E35FD853}" type="presParOf" srcId="{2E1E36A0-5B3E-402B-A5C1-DF71C8D4644E}" destId="{9643DA2E-8A85-43BB-8ADC-12849D52C24C}" srcOrd="1" destOrd="0" presId="urn:microsoft.com/office/officeart/2018/2/layout/IconVerticalSolidList"/>
    <dgm:cxn modelId="{EB1B9207-70AB-4F2D-81C6-31810DB438FD}" type="presParOf" srcId="{2E1E36A0-5B3E-402B-A5C1-DF71C8D4644E}" destId="{EBDF89E8-8778-477A-8213-65D60EA31E24}" srcOrd="2" destOrd="0" presId="urn:microsoft.com/office/officeart/2018/2/layout/IconVerticalSolidList"/>
    <dgm:cxn modelId="{8E197C99-671A-41B9-8D79-E294381CAF0D}" type="presParOf" srcId="{2E1E36A0-5B3E-402B-A5C1-DF71C8D4644E}" destId="{5C715D06-76D3-45C9-84D9-88E917F405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8C4A8-E1F3-453F-A2AF-C1566D2E32A9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46D4-9A2A-4E4F-B96D-73361D286F0D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A8C01-D0A2-468D-A8BE-5532D44B7155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Logical Levels Template – Try it out – Imagine the ideal</a:t>
          </a:r>
          <a:endParaRPr lang="en-US" sz="2200" kern="1200" dirty="0"/>
        </a:p>
      </dsp:txBody>
      <dsp:txXfrm>
        <a:off x="1374223" y="2347"/>
        <a:ext cx="4874176" cy="1189803"/>
      </dsp:txXfrm>
    </dsp:sp>
    <dsp:sp modelId="{F7381236-8383-467F-B192-DEE3F7146618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403E1-B629-4740-BC17-2BD2290A0936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92270-F3E4-4B07-966B-530DD2B5EF78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Be honest – what’s holding you back</a:t>
          </a:r>
          <a:endParaRPr lang="en-US" sz="2200" kern="1200" dirty="0"/>
        </a:p>
      </dsp:txBody>
      <dsp:txXfrm>
        <a:off x="1374223" y="1489602"/>
        <a:ext cx="4874176" cy="1189803"/>
      </dsp:txXfrm>
    </dsp:sp>
    <dsp:sp modelId="{B521C477-8A31-4DDE-9C63-DE74F61AE4FA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38AC9-FC2C-468B-87CC-5E83D16DB1E7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097F4-06BE-4BB1-A2D9-879E1CDFD579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Reach out and use a coach to build this up and help you</a:t>
          </a:r>
          <a:endParaRPr lang="en-US" sz="2200" kern="1200"/>
        </a:p>
      </dsp:txBody>
      <dsp:txXfrm>
        <a:off x="1374223" y="2976856"/>
        <a:ext cx="4874176" cy="1189803"/>
      </dsp:txXfrm>
    </dsp:sp>
    <dsp:sp modelId="{2E4D122B-5D76-4457-9ED7-E0D9B883DC14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DA2E-8A85-43BB-8ADC-12849D52C24C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15D06-76D3-45C9-84D9-88E917F405BA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Stay fit, healthy and well</a:t>
          </a:r>
          <a:endParaRPr lang="en-US" sz="2200" kern="1200"/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848FB-ABAF-4869-898C-806CEE5E5E7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4A045-8A86-409C-9492-860FB3E1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6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5DBAC-24EC-46FF-ABBF-0012FF8EC2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9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9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2E19FB-FFA0-4273-966E-48DDDFAC2BF6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51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5DBAC-24EC-46FF-ABBF-0012FF8EC2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6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2E19FB-FFA0-4273-966E-48DDDFAC2BF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0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5DBAC-24EC-46FF-ABBF-0012FF8EC2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4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5DBAC-24EC-46FF-ABBF-0012FF8EC2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8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8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4A045-8A86-409C-9492-860FB3E1ED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2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0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4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4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4A045-8A86-409C-9492-860FB3E1ED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9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BE074-B91D-4F8B-A98D-C0095AF83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670639-329E-4810-BA6A-E37C2E54A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FF3EC-319D-475D-9517-5D9B6A9E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E9DCD-3EF3-4FA4-93B1-CEA4582F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E07F28-E666-44A4-A80C-6A58F98D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599DE-F17A-4691-BDD4-3C075297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EE73AF-E5C2-43FB-B5A6-7095C8F96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1F8C2D-6A33-4D0E-B647-910FA0FB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07B3E-4F6C-42AB-B216-D0802B07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BAFB4C-D32E-498B-9220-A2AA55CC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3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F1FEB0-4183-47C5-AF44-FDEA23E8B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6B8BC2-7025-464F-B2BD-137CD35A8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D3E022-4600-41F6-99AF-19CC5C78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FFC070-6519-4EAD-9AB6-9DB773FD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B46C4-1A72-4900-9022-E1C2F9E0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D4D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531" y="350100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donna.lennon\AppData\Local\Microsoft\Windows\Temporary Internet Files\Content.Outlook\PWTMF0VE\Powerpoint-01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432"/>
            <a:ext cx="12192000" cy="14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4" y="111580"/>
            <a:ext cx="2208245" cy="601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116631"/>
            <a:ext cx="2930137" cy="735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" y="233728"/>
            <a:ext cx="3144989" cy="427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3" y="60558"/>
            <a:ext cx="2592288" cy="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8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4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6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5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06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36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59BE1-DC0C-4679-86C4-7FC6D9D9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9EEAF5-6145-4CA0-BB1C-CF884220D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E5232D-03FA-4A4F-B1EA-8D1CBCA4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329832-DE56-4C3F-91EA-B9BC3F7C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DECC52-E659-487F-BB3C-FF17490A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71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6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32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8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E3C45-20E8-4200-9447-FBE0B587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B54DA0-7DF8-4691-B6AE-95F568258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24DE3-A7B4-4FA3-9D1E-B906D711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D4F0B-AE3F-4B30-AA1C-55904400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4960E-B0D5-450F-8D19-CFF554AB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D7CEC-7681-412C-8DAE-7AE11264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4D16FD-4C58-46A4-A87A-4D473972E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2A9F0D-E02E-4F01-8E87-A9E876CC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B31668-267D-43AA-AB79-6FB0F355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9334D8-28AE-4A29-ABE1-D181F5CB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C0F93-4895-4CC3-B4B5-0AD1256B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8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7B069-2DEE-4DCC-827E-54379E43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57B5CA-B529-4776-B50A-5CF5B1843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6CB25-968E-4915-BFF6-5E13B814C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96F334-7717-4F7A-AB59-D4899B8B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02C61D-D421-492E-B1D9-7DF948924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328966-7EED-480E-8D2C-2B0302D0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B778F5-6A1F-413E-BB3D-30C1C843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F8E70-4287-446F-9CB2-5A76428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7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D668A-A9A1-4BB9-98A9-3119784A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D87218-7CCA-48F6-A1F9-F03F12FA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BFC95A-56A2-481D-AF7A-38F4D92C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5D5E06-33A7-4BE5-ADF4-CE36AB9A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9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1B105C-9FC8-422A-B105-7A2E751C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FA2708-C9FF-4431-8AF3-496B4982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E61862-4559-4478-A7FB-A2EE7C51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9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83D6D-43F0-4DB7-8009-ECF22B66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C75A4B-D26D-48EE-A8EF-CB36931D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E5A0A8-A650-4CBA-B39C-7980D1621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D4D7DC-D1B4-4AA2-B753-2656C43A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F3BBA4-C94F-4E31-BE07-DE92960D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F25BB7-C30B-4DEE-9C21-F5F83DC9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0AA49-00E5-4225-B611-0D2FBF21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44852A-E09F-4951-9670-0AEED4277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502545-5395-42B5-8610-44CA76DA4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0AC611-506D-4021-9A38-1E219400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052E8-BC0E-4692-8460-FB5F9B7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D1F98B-1268-48CB-874A-8D631786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3A74C7-BDC3-4952-A68A-1BE2507B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B80335-3B69-4793-8974-8D4BB5267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B06C3-3E10-4EF8-92A7-B3B68D61D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3C56C-DE77-4092-A666-EF372107DAD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B77212-ED78-44A6-9C07-A3D2B65AB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6742A-9D70-466A-8950-F0790CE03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EB81-61D7-4282-A26A-DB0C2DAE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2857"/>
            <a:ext cx="109728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93F6-761D-4936-828F-B71159724900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donna.lennon\AppData\Local\Microsoft\Windows\Temporary Internet Files\Content.Outlook\PWTMF0VE\Powerpoint-0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1432"/>
            <a:ext cx="12192000" cy="14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4" y="111580"/>
            <a:ext cx="2208245" cy="601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116631"/>
            <a:ext cx="2930137" cy="735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" y="233728"/>
            <a:ext cx="3144989" cy="427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3" y="60558"/>
            <a:ext cx="2592288" cy="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D4D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•"/>
        <a:defRPr sz="32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–"/>
        <a:defRPr sz="28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•"/>
        <a:defRPr sz="24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–"/>
        <a:defRPr sz="20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»"/>
        <a:defRPr sz="20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www.communityni.org/sites/default/files/styles/thumbnail/public/migrated_media/safe_image_1.png?itok=wEMLeWj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liveitorleadit.com/" TargetMode="External"/><Relationship Id="rId4" Type="http://schemas.openxmlformats.org/officeDocument/2006/relationships/hyperlink" Target="mailto:michael@liveitorleadit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torleadit.com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CFD35-C65C-4A10-AC20-5B7474F24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6837"/>
            <a:ext cx="9144000" cy="277647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5400" b="1" dirty="0"/>
              <a:t>Planning For The Future In An Uncertain World</a:t>
            </a:r>
            <a:r>
              <a:rPr lang="en-GB" dirty="0"/>
              <a:t/>
            </a:r>
            <a:br>
              <a:rPr lang="en-GB" dirty="0"/>
            </a:br>
            <a:endParaRPr lang="en-GB" sz="36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3023DE-181A-4408-8CBB-D60E15471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5376"/>
            <a:ext cx="9144000" cy="230262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Thursday, 18</a:t>
            </a:r>
            <a:r>
              <a:rPr lang="en-GB" sz="20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June 2020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Michael Dunlop 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Lynn McKeown</a:t>
            </a:r>
          </a:p>
        </p:txBody>
      </p:sp>
      <p:pic>
        <p:nvPicPr>
          <p:cNvPr id="4" name="Picture 3" descr="Bringing Calm To The Chaos">
            <a:extLst>
              <a:ext uri="{FF2B5EF4-FFF2-40B4-BE49-F238E27FC236}">
                <a16:creationId xmlns:a16="http://schemas.microsoft.com/office/drawing/2014/main" xmlns="" id="{F6D1ED56-0837-457C-AA99-282170013D4E}"/>
              </a:ext>
            </a:extLst>
          </p:cNvPr>
          <p:cNvPicPr/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679" y="5257799"/>
            <a:ext cx="1605804" cy="150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D3F063-CB7F-453C-83F6-68BCDFDB9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3" t="47038" r="48333" b="35185"/>
          <a:stretch/>
        </p:blipFill>
        <p:spPr>
          <a:xfrm>
            <a:off x="0" y="-1"/>
            <a:ext cx="12192000" cy="27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476672"/>
            <a:ext cx="6480720" cy="540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55840" y="5517232"/>
            <a:ext cx="28803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9738" y="5543656"/>
            <a:ext cx="3724101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/>
              <a:t>Logical Levels Of Leadership 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With Thanks To Robert </a:t>
            </a:r>
            <a:r>
              <a:rPr lang="en-GB" sz="1400" b="1" dirty="0" err="1"/>
              <a:t>Dilts</a:t>
            </a:r>
            <a:endParaRPr lang="en-GB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 l="33506" r="33506" b="69511"/>
          <a:stretch>
            <a:fillRect/>
          </a:stretch>
        </p:blipFill>
        <p:spPr bwMode="auto">
          <a:xfrm>
            <a:off x="5231904" y="457201"/>
            <a:ext cx="1728192" cy="1133475"/>
          </a:xfrm>
          <a:prstGeom prst="rect">
            <a:avLst/>
          </a:prstGeom>
          <a:noFill/>
        </p:spPr>
      </p:pic>
      <p:pic>
        <p:nvPicPr>
          <p:cNvPr id="37893" name="Picture 5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 l="28007" t="30369" r="28008" b="57275"/>
          <a:stretch>
            <a:fillRect/>
          </a:stretch>
        </p:blipFill>
        <p:spPr bwMode="auto">
          <a:xfrm>
            <a:off x="4943872" y="2060849"/>
            <a:ext cx="2304256" cy="463277"/>
          </a:xfrm>
          <a:prstGeom prst="rect">
            <a:avLst/>
          </a:prstGeom>
          <a:noFill/>
        </p:spPr>
      </p:pic>
      <p:pic>
        <p:nvPicPr>
          <p:cNvPr id="37892" name="Picture 4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 l="21082" t="42725" r="21082" b="45245"/>
          <a:stretch>
            <a:fillRect/>
          </a:stretch>
        </p:blipFill>
        <p:spPr bwMode="auto">
          <a:xfrm>
            <a:off x="4583832" y="2981326"/>
            <a:ext cx="3024336" cy="447675"/>
          </a:xfrm>
          <a:prstGeom prst="rect">
            <a:avLst/>
          </a:prstGeom>
          <a:noFill/>
        </p:spPr>
      </p:pic>
      <p:pic>
        <p:nvPicPr>
          <p:cNvPr id="37891" name="Picture 3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 l="14262" t="54503" r="14262" b="33026"/>
          <a:stretch>
            <a:fillRect/>
          </a:stretch>
        </p:blipFill>
        <p:spPr bwMode="auto">
          <a:xfrm>
            <a:off x="4223792" y="3886201"/>
            <a:ext cx="3744416" cy="466725"/>
          </a:xfrm>
          <a:prstGeom prst="rect">
            <a:avLst/>
          </a:prstGeom>
          <a:noFill/>
        </p:spPr>
      </p:pic>
      <p:pic>
        <p:nvPicPr>
          <p:cNvPr id="37890" name="Picture 2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 l="7390" t="66743" r="7390" b="20555"/>
          <a:stretch>
            <a:fillRect/>
          </a:stretch>
        </p:blipFill>
        <p:spPr bwMode="auto">
          <a:xfrm>
            <a:off x="3863752" y="4810125"/>
            <a:ext cx="4464496" cy="476250"/>
          </a:xfrm>
          <a:prstGeom prst="rect">
            <a:avLst/>
          </a:prstGeom>
          <a:noFill/>
        </p:spPr>
      </p:pic>
      <p:pic>
        <p:nvPicPr>
          <p:cNvPr id="37889" name="Picture 1" descr="Image result for dilts logical levels"/>
          <p:cNvPicPr>
            <a:picLocks noChangeAspect="1" noChangeArrowheads="1"/>
          </p:cNvPicPr>
          <p:nvPr/>
        </p:nvPicPr>
        <p:blipFill>
          <a:blip r:embed="rId2" cstate="print"/>
          <a:srcRect t="79214" b="8545"/>
          <a:stretch>
            <a:fillRect/>
          </a:stretch>
        </p:blipFill>
        <p:spPr bwMode="auto">
          <a:xfrm>
            <a:off x="3476625" y="5743575"/>
            <a:ext cx="5238750" cy="457200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524001" y="1634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524001" y="2568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524001" y="3472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24001" y="4396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524001" y="5330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24000" y="5877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Where? When?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3512" y="4869160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3513" y="4005064"/>
            <a:ext cx="73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How?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1504" y="3068960"/>
            <a:ext cx="263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Why?  What’s Important?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1505" y="21328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1504" y="980728"/>
            <a:ext cx="226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For What / Who Else?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0AC5228A-97BC-4AD5-B607-1DA58DFD1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98368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xmlns="" val="953212243"/>
                    </a:ext>
                  </a:extLst>
                </a:gridCol>
                <a:gridCol w="4258101">
                  <a:extLst>
                    <a:ext uri="{9D8B030D-6E8A-4147-A177-3AD203B41FA5}">
                      <a16:colId xmlns:a16="http://schemas.microsoft.com/office/drawing/2014/main" xmlns="" val="1553680849"/>
                    </a:ext>
                  </a:extLst>
                </a:gridCol>
                <a:gridCol w="4221513">
                  <a:extLst>
                    <a:ext uri="{9D8B030D-6E8A-4147-A177-3AD203B41FA5}">
                      <a16:colId xmlns:a16="http://schemas.microsoft.com/office/drawing/2014/main" xmlns="" val="3653281683"/>
                    </a:ext>
                  </a:extLst>
                </a:gridCol>
                <a:gridCol w="1869938">
                  <a:extLst>
                    <a:ext uri="{9D8B030D-6E8A-4147-A177-3AD203B41FA5}">
                      <a16:colId xmlns:a16="http://schemas.microsoft.com/office/drawing/2014/main" xmlns="" val="3751040591"/>
                    </a:ext>
                  </a:extLst>
                </a:gridCol>
              </a:tblGrid>
              <a:tr h="1252006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Logical Levels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Past</a:t>
                      </a:r>
                      <a:endParaRPr lang="en-GB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Future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Logical Levels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209483"/>
                  </a:ext>
                </a:extLst>
              </a:tr>
              <a:tr h="9343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Purpose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421614"/>
                  </a:ext>
                </a:extLst>
              </a:tr>
              <a:tr h="9343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Identity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381144"/>
                  </a:ext>
                </a:extLst>
              </a:tr>
              <a:tr h="9343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Beliefs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4303300"/>
                  </a:ext>
                </a:extLst>
              </a:tr>
              <a:tr h="9343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Skills /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Skills / Capabilities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3378"/>
                  </a:ext>
                </a:extLst>
              </a:tr>
              <a:tr h="9343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Behaviours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Behaviours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362678"/>
                  </a:ext>
                </a:extLst>
              </a:tr>
              <a:tr h="9343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84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71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79B0FAC-0D5F-444B-96F8-9AF4FB9D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Re-emerge stronger, better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bug&#10;&#10;Description automatically generated">
            <a:extLst>
              <a:ext uri="{FF2B5EF4-FFF2-40B4-BE49-F238E27FC236}">
                <a16:creationId xmlns:a16="http://schemas.microsoft.com/office/drawing/2014/main" xmlns="" id="{EE2495E0-7A7F-46A3-9C06-584D325B3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500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336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1D6F7-DCE9-4F4D-A433-F2E3D58B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Planning…….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1CF45F4-D35D-4968-BB49-02CDC5394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794237"/>
              </p:ext>
            </p:extLst>
          </p:nvPr>
        </p:nvGraphicFramePr>
        <p:xfrm>
          <a:off x="838199" y="1825625"/>
          <a:ext cx="1051559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609">
                  <a:extLst>
                    <a:ext uri="{9D8B030D-6E8A-4147-A177-3AD203B41FA5}">
                      <a16:colId xmlns:a16="http://schemas.microsoft.com/office/drawing/2014/main" xmlns="" val="3290178414"/>
                    </a:ext>
                  </a:extLst>
                </a:gridCol>
                <a:gridCol w="929735">
                  <a:extLst>
                    <a:ext uri="{9D8B030D-6E8A-4147-A177-3AD203B41FA5}">
                      <a16:colId xmlns:a16="http://schemas.microsoft.com/office/drawing/2014/main" xmlns="" val="1210974085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xmlns="" val="1664369691"/>
                    </a:ext>
                  </a:extLst>
                </a:gridCol>
                <a:gridCol w="2996280">
                  <a:extLst>
                    <a:ext uri="{9D8B030D-6E8A-4147-A177-3AD203B41FA5}">
                      <a16:colId xmlns:a16="http://schemas.microsoft.com/office/drawing/2014/main" xmlns="" val="93416138"/>
                    </a:ext>
                  </a:extLst>
                </a:gridCol>
                <a:gridCol w="3703629">
                  <a:extLst>
                    <a:ext uri="{9D8B030D-6E8A-4147-A177-3AD203B41FA5}">
                      <a16:colId xmlns:a16="http://schemas.microsoft.com/office/drawing/2014/main" xmlns="" val="1596540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do I want to have happen?</a:t>
                      </a:r>
                    </a:p>
                    <a:p>
                      <a:r>
                        <a:rPr lang="en-GB" dirty="0"/>
                        <a:t>Outcome…….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Really?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When?</a:t>
                      </a:r>
                    </a:p>
                    <a:p>
                      <a:r>
                        <a:rPr lang="en-GB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How will I know?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much of this is within my control?  What is / what’s not?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6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Project 1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  <a:p>
                      <a:r>
                        <a:rPr lang="en-GB" dirty="0"/>
                        <a:t>2.</a:t>
                      </a:r>
                    </a:p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73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Project 2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142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Project 3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321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5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83EA2086-EC1C-41E4-B6C6-95DF456D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A Point In The Future…………..</a:t>
            </a:r>
            <a:br>
              <a:rPr lang="en-US" sz="4300"/>
            </a:br>
            <a:endParaRPr lang="en-US" sz="43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lendar">
            <a:extLst>
              <a:ext uri="{FF2B5EF4-FFF2-40B4-BE49-F238E27FC236}">
                <a16:creationId xmlns:a16="http://schemas.microsoft.com/office/drawing/2014/main" xmlns="" id="{73083A2F-B96C-4F18-BAE1-565F6D5E7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r="10625" b="1"/>
          <a:stretch/>
        </p:blipFill>
        <p:spPr>
          <a:xfrm rot="21600000"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47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Rectangle 77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69CC5-3406-476A-9D80-DB74BD97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What’s Next…..</a:t>
            </a:r>
          </a:p>
        </p:txBody>
      </p:sp>
      <p:cxnSp>
        <p:nvCxnSpPr>
          <p:cNvPr id="72718" name="Straight Connector 79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937001" y="1643623"/>
            <a:ext cx="410527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800">
                <a:latin typeface="Constantia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GB" altLang="en-US" sz="2800">
              <a:latin typeface="Constantia" pitchFamily="18" charset="0"/>
            </a:endParaRPr>
          </a:p>
        </p:txBody>
      </p:sp>
      <p:graphicFrame>
        <p:nvGraphicFramePr>
          <p:cNvPr id="72719" name="Content Placeholder 2">
            <a:extLst>
              <a:ext uri="{FF2B5EF4-FFF2-40B4-BE49-F238E27FC236}">
                <a16:creationId xmlns:a16="http://schemas.microsoft.com/office/drawing/2014/main" xmlns="" id="{5A7E5B7E-E016-4D6D-A18C-8163916DB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606079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55481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 mark against red wall">
            <a:extLst>
              <a:ext uri="{FF2B5EF4-FFF2-40B4-BE49-F238E27FC236}">
                <a16:creationId xmlns:a16="http://schemas.microsoft.com/office/drawing/2014/main" xmlns="" id="{CC47B9AB-3E61-4C42-AF1A-A154D9D2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5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ichael\Pictures\NLP Pics\OR 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23526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16080" y="116632"/>
            <a:ext cx="32403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810000" y="25518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For Further Information Please Contact:</a:t>
            </a:r>
          </a:p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OR Training &amp; Personal Development Ltd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Tel: 07833230136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Email: </a:t>
            </a:r>
            <a:r>
              <a:rPr lang="en-GB" dirty="0">
                <a:latin typeface="Arial" pitchFamily="34" charset="0"/>
                <a:cs typeface="Arial" pitchFamily="34" charset="0"/>
                <a:hlinkClick r:id="rId4"/>
              </a:rPr>
              <a:t>michael@liveitorleadit.com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Web: </a:t>
            </a:r>
            <a:r>
              <a:rPr lang="en-GB" dirty="0">
                <a:latin typeface="Arial" pitchFamily="34" charset="0"/>
                <a:cs typeface="Arial" pitchFamily="34" charset="0"/>
                <a:hlinkClick r:id="rId5"/>
              </a:rPr>
              <a:t>www.liveitorleadit.com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red-logo-round_2_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9764" y="5733256"/>
            <a:ext cx="752475" cy="78105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827063" y="120878"/>
            <a:ext cx="25378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©2020 OR Training &amp; Personal Development Ltd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921114" y="175361"/>
            <a:ext cx="8342313" cy="968375"/>
          </a:xfrm>
        </p:spPr>
        <p:txBody>
          <a:bodyPr/>
          <a:lstStyle/>
          <a:p>
            <a:r>
              <a:rPr lang="en-GB" altLang="en-US" sz="3600" dirty="0"/>
              <a:t>Thank you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6" y="3429000"/>
            <a:ext cx="1368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" y="4885459"/>
            <a:ext cx="16446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image for 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149422"/>
            <a:ext cx="2466975" cy="18478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671606" y="1372198"/>
            <a:ext cx="305941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en-GB" b="1" dirty="0">
                <a:solidFill>
                  <a:prstClr val="black"/>
                </a:solidFill>
                <a:cs typeface="Arial" pitchFamily="34" charset="0"/>
              </a:rPr>
              <a:t>Michael Dunlop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	</a:t>
            </a:r>
          </a:p>
          <a:p>
            <a:pPr lvl="0"/>
            <a:endParaRPr lang="en-GB" dirty="0">
              <a:solidFill>
                <a:prstClr val="black"/>
              </a:solidFill>
              <a:cs typeface="Arial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Tel: 07833230136</a:t>
            </a:r>
          </a:p>
          <a:p>
            <a:pPr lvl="0"/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                             </a:t>
            </a:r>
          </a:p>
          <a:p>
            <a:pPr lvl="0"/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Web: </a:t>
            </a:r>
            <a:r>
              <a:rPr lang="en-GB" dirty="0">
                <a:solidFill>
                  <a:prstClr val="black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www.liveitorleadit.com</a:t>
            </a: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752279-9DEB-4BF4-AA20-2DB0D0B20891}"/>
              </a:ext>
            </a:extLst>
          </p:cNvPr>
          <p:cNvSpPr txBox="1"/>
          <p:nvPr/>
        </p:nvSpPr>
        <p:spPr>
          <a:xfrm>
            <a:off x="2671605" y="5395712"/>
            <a:ext cx="305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michael@liveitorleadit.com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3A677B-0FA6-42C3-AA6F-91659A2C5542}"/>
              </a:ext>
            </a:extLst>
          </p:cNvPr>
          <p:cNvSpPr txBox="1"/>
          <p:nvPr/>
        </p:nvSpPr>
        <p:spPr>
          <a:xfrm>
            <a:off x="2671606" y="3784498"/>
            <a:ext cx="436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www.linkedin.com/in/michael-dunlop-nlp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E92BBA-B24C-475D-8067-AF8EEA177A29}"/>
              </a:ext>
            </a:extLst>
          </p:cNvPr>
          <p:cNvSpPr/>
          <p:nvPr/>
        </p:nvSpPr>
        <p:spPr>
          <a:xfrm>
            <a:off x="6977641" y="1433910"/>
            <a:ext cx="4212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 McKeown 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  <a:p>
            <a:pPr lvl="0"/>
            <a:endParaRPr lang="en-GB" dirty="0">
              <a:solidFill>
                <a:prstClr val="black"/>
              </a:solidFill>
              <a:cs typeface="Arial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07961769776</a:t>
            </a: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F26B16-8E3E-411E-AC11-49A1650BA999}"/>
              </a:ext>
            </a:extLst>
          </p:cNvPr>
          <p:cNvSpPr txBox="1"/>
          <p:nvPr/>
        </p:nvSpPr>
        <p:spPr>
          <a:xfrm>
            <a:off x="6941923" y="5409602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lynnmckeown2009@gmail.com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F35795-AA01-430D-B82C-82C54930B049}"/>
              </a:ext>
            </a:extLst>
          </p:cNvPr>
          <p:cNvSpPr/>
          <p:nvPr/>
        </p:nvSpPr>
        <p:spPr>
          <a:xfrm>
            <a:off x="6941923" y="3784498"/>
            <a:ext cx="531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-apple-system"/>
              </a:rPr>
              <a:t>www.linkedin.com/in/lynn-mckeown-leadership-coach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2023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8C100-F45A-4FED-9D14-3A8A1F9B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0" y="591167"/>
            <a:ext cx="3651467" cy="1019652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50EB1C-D215-4B48-B50E-00BCC980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0" y="2139638"/>
            <a:ext cx="5295900" cy="4604062"/>
          </a:xfrm>
        </p:spPr>
        <p:txBody>
          <a:bodyPr>
            <a:normAutofit/>
          </a:bodyPr>
          <a:lstStyle/>
          <a:p>
            <a:pPr marL="514350" indent="-514350">
              <a:buAutoNum type="arabicPlain" startAt="1100"/>
            </a:pPr>
            <a:r>
              <a:rPr lang="en-GB" sz="1800" dirty="0"/>
              <a:t>  Introductions</a:t>
            </a:r>
          </a:p>
          <a:p>
            <a:pPr marL="514350" indent="-514350">
              <a:buAutoNum type="arabicPlain" startAt="1105"/>
            </a:pPr>
            <a:r>
              <a:rPr lang="en-GB" sz="1800" dirty="0"/>
              <a:t>  Setting the scene</a:t>
            </a:r>
          </a:p>
          <a:p>
            <a:pPr marL="514350" indent="-514350">
              <a:buAutoNum type="arabicPlain" startAt="1110"/>
            </a:pPr>
            <a:r>
              <a:rPr lang="en-GB" sz="1800" dirty="0"/>
              <a:t>  Uncertainty &amp; Ambiguity to Creativity &amp; Clarity</a:t>
            </a:r>
          </a:p>
          <a:p>
            <a:pPr marL="0" indent="0">
              <a:buNone/>
            </a:pPr>
            <a:r>
              <a:rPr lang="en-GB" sz="1800" dirty="0"/>
              <a:t>            The Hero’s Journey</a:t>
            </a:r>
          </a:p>
          <a:p>
            <a:pPr marL="342900" indent="-342900">
              <a:buAutoNum type="arabicPlain" startAt="1120"/>
            </a:pPr>
            <a:r>
              <a:rPr lang="en-GB" sz="1800" dirty="0"/>
              <a:t>   Logical Levels Concept</a:t>
            </a:r>
          </a:p>
          <a:p>
            <a:pPr marL="0" indent="0">
              <a:buNone/>
            </a:pPr>
            <a:r>
              <a:rPr lang="en-GB" sz="1800" dirty="0"/>
              <a:t>1125   Experience this framework </a:t>
            </a:r>
          </a:p>
          <a:p>
            <a:pPr marL="0" indent="0">
              <a:buNone/>
            </a:pPr>
            <a:r>
              <a:rPr lang="en-GB" sz="1800" dirty="0"/>
              <a:t>1145   Your purpose / Your why / Now</a:t>
            </a:r>
          </a:p>
          <a:p>
            <a:pPr marL="342900" indent="-342900">
              <a:buAutoNum type="arabicPlain" startAt="1150"/>
            </a:pPr>
            <a:r>
              <a:rPr lang="en-GB" sz="1800" dirty="0"/>
              <a:t>   Re-creating your plan &amp; diagnose issues</a:t>
            </a:r>
          </a:p>
          <a:p>
            <a:pPr marL="0" indent="0">
              <a:buNone/>
            </a:pPr>
            <a:r>
              <a:rPr lang="en-GB" sz="1800" dirty="0"/>
              <a:t>1210   Questions &amp; Discussion</a:t>
            </a:r>
          </a:p>
          <a:p>
            <a:pPr marL="0" indent="0">
              <a:buNone/>
            </a:pPr>
            <a:endParaRPr lang="en-GB" sz="1800" dirty="0"/>
          </a:p>
          <a:p>
            <a:pPr marL="514350" indent="-514350">
              <a:buAutoNum type="arabicPlain" startAt="1110"/>
            </a:pPr>
            <a:endParaRPr lang="en-GB" sz="1800" dirty="0"/>
          </a:p>
          <a:p>
            <a:pPr marL="514350" indent="-514350">
              <a:buAutoNum type="arabicPlain" startAt="1110"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 descr="A clock on a table&#10;&#10;Description automatically generated">
            <a:extLst>
              <a:ext uri="{FF2B5EF4-FFF2-40B4-BE49-F238E27FC236}">
                <a16:creationId xmlns:a16="http://schemas.microsoft.com/office/drawing/2014/main" xmlns="" id="{E4193189-39D7-4605-8510-46F3EEEBD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26336"/>
          <a:stretch/>
        </p:blipFill>
        <p:spPr>
          <a:xfrm>
            <a:off x="0" y="0"/>
            <a:ext cx="6248399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611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B38A2-6B1B-4665-9A9F-97F36D21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CRISES HAVE 3 PSYCHOLOGICAL PHASES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090488B6-ECBC-4CDA-9677-C50A13DDB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r="-1" b="-1"/>
          <a:stretch/>
        </p:blipFill>
        <p:spPr bwMode="auto">
          <a:xfrm>
            <a:off x="4654297" y="0"/>
            <a:ext cx="7537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4498270" y="4271156"/>
            <a:ext cx="2010644" cy="1033225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4020690" y="3678805"/>
            <a:ext cx="2010644" cy="441496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86079-BD37-4476-995F-D8DB1F59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69" y="929167"/>
            <a:ext cx="2377248" cy="2495580"/>
          </a:xfrm>
        </p:spPr>
        <p:txBody>
          <a:bodyPr>
            <a:noAutofit/>
          </a:bodyPr>
          <a:lstStyle/>
          <a:p>
            <a:pPr algn="l"/>
            <a:r>
              <a:rPr lang="en-GB" sz="3200" b="1" dirty="0"/>
              <a:t>What issues do staff face at the moment?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904039B-A378-453C-A9D9-3C29F2ADFF01}"/>
              </a:ext>
            </a:extLst>
          </p:cNvPr>
          <p:cNvSpPr/>
          <p:nvPr/>
        </p:nvSpPr>
        <p:spPr>
          <a:xfrm>
            <a:off x="4404099" y="2600801"/>
            <a:ext cx="1452908" cy="12726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with COVID patients – Safety Concerns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4789EA2-1718-49B4-8378-ED9F916E045E}"/>
              </a:ext>
            </a:extLst>
          </p:cNvPr>
          <p:cNvSpPr/>
          <p:nvPr/>
        </p:nvSpPr>
        <p:spPr>
          <a:xfrm>
            <a:off x="8159245" y="2711736"/>
            <a:ext cx="1484910" cy="138842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Dealing with distressed patients and families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383423B-C566-4C2D-926B-9720594FEB36}"/>
              </a:ext>
            </a:extLst>
          </p:cNvPr>
          <p:cNvSpPr/>
          <p:nvPr/>
        </p:nvSpPr>
        <p:spPr>
          <a:xfrm>
            <a:off x="4608436" y="4037301"/>
            <a:ext cx="1351866" cy="138842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Sudden changes in service structure &amp; delivery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3A318D1-B40F-404B-98EF-4BECA7C1F918}"/>
              </a:ext>
            </a:extLst>
          </p:cNvPr>
          <p:cNvSpPr/>
          <p:nvPr/>
        </p:nvSpPr>
        <p:spPr>
          <a:xfrm>
            <a:off x="6668361" y="1049403"/>
            <a:ext cx="1515673" cy="116835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and Unknown experience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B994D3-270D-4C5E-A334-56EF49D2BE5A}"/>
              </a:ext>
            </a:extLst>
          </p:cNvPr>
          <p:cNvSpPr/>
          <p:nvPr/>
        </p:nvSpPr>
        <p:spPr>
          <a:xfrm>
            <a:off x="2639616" y="3511134"/>
            <a:ext cx="1656184" cy="1520042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Anxiety and concern about loved ones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8D21043-21F9-4BD6-95AA-072226E3522B}"/>
              </a:ext>
            </a:extLst>
          </p:cNvPr>
          <p:cNvSpPr/>
          <p:nvPr/>
        </p:nvSpPr>
        <p:spPr>
          <a:xfrm>
            <a:off x="6791633" y="4529042"/>
            <a:ext cx="1269126" cy="113709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Strains on capacity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6148661" y="2636913"/>
            <a:ext cx="1591859" cy="1483388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Uncertainty, fear, stress, helplessness,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‘burnout’, Moral Injury or Distress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>
            <a:off x="7437797" y="3465653"/>
            <a:ext cx="799929" cy="24796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>
            <a:off x="7110665" y="2140893"/>
            <a:ext cx="159511" cy="700128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5911066" y="4071218"/>
            <a:ext cx="475189" cy="277121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 flipV="1">
            <a:off x="7032105" y="4128722"/>
            <a:ext cx="238070" cy="555652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>
            <a:off x="5632328" y="3145061"/>
            <a:ext cx="677699" cy="0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4498271" y="712195"/>
            <a:ext cx="1591859" cy="1428699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Anxiety and Concern about own health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>
            <a:stCxn id="16" idx="5"/>
          </p:cNvCxnSpPr>
          <p:nvPr/>
        </p:nvCxnSpPr>
        <p:spPr>
          <a:xfrm>
            <a:off x="5857008" y="1931666"/>
            <a:ext cx="1002581" cy="711129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8274385" y="858530"/>
            <a:ext cx="1789739" cy="1562358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of usual routines, habits and hobbies, parts of identity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8472265" y="4406549"/>
            <a:ext cx="1591859" cy="1428699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of  planned and hoped for experiences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5130553" y="5396976"/>
            <a:ext cx="1814036" cy="1428699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Disconnection from others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6148661" y="4136530"/>
            <a:ext cx="642973" cy="1452711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 flipV="1">
            <a:off x="7426196" y="3833502"/>
            <a:ext cx="1226622" cy="752551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>
            <a:off x="7608168" y="2151833"/>
            <a:ext cx="1065902" cy="777800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7B994D3-270D-4C5E-A334-56EF49D2BE5A}"/>
              </a:ext>
            </a:extLst>
          </p:cNvPr>
          <p:cNvSpPr/>
          <p:nvPr/>
        </p:nvSpPr>
        <p:spPr>
          <a:xfrm>
            <a:off x="3492346" y="1888293"/>
            <a:ext cx="1271540" cy="1091043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Socio-economic issues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>
            <a:off x="4834952" y="2403128"/>
            <a:ext cx="1529796" cy="395346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>
            <a:off x="6009408" y="2084066"/>
            <a:ext cx="1002581" cy="711129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7B994D3-270D-4C5E-A334-56EF49D2BE5A}"/>
              </a:ext>
            </a:extLst>
          </p:cNvPr>
          <p:cNvSpPr/>
          <p:nvPr/>
        </p:nvSpPr>
        <p:spPr>
          <a:xfrm>
            <a:off x="3467708" y="5117563"/>
            <a:ext cx="1367244" cy="1091043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Imposed Narratives</a:t>
            </a:r>
          </a:p>
        </p:txBody>
      </p:sp>
    </p:spTree>
    <p:extLst>
      <p:ext uri="{BB962C8B-B14F-4D97-AF65-F5344CB8AC3E}">
        <p14:creationId xmlns:p14="http://schemas.microsoft.com/office/powerpoint/2010/main" val="192306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4498270" y="4271156"/>
            <a:ext cx="2010644" cy="1033225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4020690" y="3678805"/>
            <a:ext cx="2010644" cy="441496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86079-BD37-4476-995F-D8DB1F59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45" y="970073"/>
            <a:ext cx="2377248" cy="2495580"/>
          </a:xfrm>
        </p:spPr>
        <p:txBody>
          <a:bodyPr>
            <a:noAutofit/>
          </a:bodyPr>
          <a:lstStyle/>
          <a:p>
            <a:pPr algn="l"/>
            <a:r>
              <a:rPr lang="en-GB" sz="3200" b="1" dirty="0"/>
              <a:t>What issues do we face at the moment?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904039B-A378-453C-A9D9-3C29F2ADFF01}"/>
              </a:ext>
            </a:extLst>
          </p:cNvPr>
          <p:cNvSpPr/>
          <p:nvPr/>
        </p:nvSpPr>
        <p:spPr>
          <a:xfrm>
            <a:off x="4404099" y="2600801"/>
            <a:ext cx="1452908" cy="12726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with COVID patients – Safety Concerns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4789EA2-1718-49B4-8378-ED9F916E045E}"/>
              </a:ext>
            </a:extLst>
          </p:cNvPr>
          <p:cNvSpPr/>
          <p:nvPr/>
        </p:nvSpPr>
        <p:spPr>
          <a:xfrm>
            <a:off x="8159245" y="2711736"/>
            <a:ext cx="1484910" cy="138842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Dealing with distressed patients and families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383423B-C566-4C2D-926B-9720594FEB36}"/>
              </a:ext>
            </a:extLst>
          </p:cNvPr>
          <p:cNvSpPr/>
          <p:nvPr/>
        </p:nvSpPr>
        <p:spPr>
          <a:xfrm>
            <a:off x="4608436" y="4037301"/>
            <a:ext cx="1351866" cy="138842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Sudden changes in service structure &amp; delivery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3A318D1-B40F-404B-98EF-4BECA7C1F918}"/>
              </a:ext>
            </a:extLst>
          </p:cNvPr>
          <p:cNvSpPr/>
          <p:nvPr/>
        </p:nvSpPr>
        <p:spPr>
          <a:xfrm>
            <a:off x="6668361" y="1049403"/>
            <a:ext cx="1515673" cy="116835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and Unknown experience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B994D3-270D-4C5E-A334-56EF49D2BE5A}"/>
              </a:ext>
            </a:extLst>
          </p:cNvPr>
          <p:cNvSpPr/>
          <p:nvPr/>
        </p:nvSpPr>
        <p:spPr>
          <a:xfrm>
            <a:off x="2639616" y="3511134"/>
            <a:ext cx="1656184" cy="1520042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Anxiety and concern about loved ones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8D21043-21F9-4BD6-95AA-072226E3522B}"/>
              </a:ext>
            </a:extLst>
          </p:cNvPr>
          <p:cNvSpPr/>
          <p:nvPr/>
        </p:nvSpPr>
        <p:spPr>
          <a:xfrm>
            <a:off x="6791633" y="4529042"/>
            <a:ext cx="1269126" cy="113709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Strains on capacity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6148661" y="2636913"/>
            <a:ext cx="1591859" cy="1483388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Uncertainty, fear, stress, helplessness,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‘burnout’, Moral Injury or Distress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>
            <a:off x="7437797" y="3465653"/>
            <a:ext cx="799929" cy="24796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>
            <a:off x="7110665" y="2140893"/>
            <a:ext cx="159511" cy="700128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5911066" y="4071218"/>
            <a:ext cx="475189" cy="277121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 flipV="1">
            <a:off x="7032105" y="4128722"/>
            <a:ext cx="238070" cy="555652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>
            <a:off x="5632328" y="3145061"/>
            <a:ext cx="677699" cy="0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4498271" y="712195"/>
            <a:ext cx="1591859" cy="1428699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Anxiety and Concern about own health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>
            <a:stCxn id="16" idx="5"/>
          </p:cNvCxnSpPr>
          <p:nvPr/>
        </p:nvCxnSpPr>
        <p:spPr>
          <a:xfrm>
            <a:off x="5857008" y="1931666"/>
            <a:ext cx="1002581" cy="711129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8274385" y="858530"/>
            <a:ext cx="1789739" cy="1562358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of usual routines, habits and hobbies, parts of identity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8472265" y="4406549"/>
            <a:ext cx="1591859" cy="1428699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 of  planned and hoped for experiences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B325620-BD4C-4274-B228-164245A87141}"/>
              </a:ext>
            </a:extLst>
          </p:cNvPr>
          <p:cNvSpPr/>
          <p:nvPr/>
        </p:nvSpPr>
        <p:spPr>
          <a:xfrm>
            <a:off x="5130553" y="5396976"/>
            <a:ext cx="1814036" cy="1428699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Disconnection from others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V="1">
            <a:off x="6148661" y="4136530"/>
            <a:ext cx="642973" cy="1452711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 flipV="1">
            <a:off x="7426196" y="3833502"/>
            <a:ext cx="1226622" cy="752551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 flipH="1">
            <a:off x="7608168" y="2151833"/>
            <a:ext cx="1065902" cy="777800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7B994D3-270D-4C5E-A334-56EF49D2BE5A}"/>
              </a:ext>
            </a:extLst>
          </p:cNvPr>
          <p:cNvSpPr/>
          <p:nvPr/>
        </p:nvSpPr>
        <p:spPr>
          <a:xfrm>
            <a:off x="3492346" y="1888293"/>
            <a:ext cx="1271540" cy="1091043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Socio-economic issues 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>
            <a:off x="4834952" y="2403128"/>
            <a:ext cx="1529796" cy="395346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33ED0F88-A3BF-4C1C-86D8-A96EEC9620EF}"/>
              </a:ext>
            </a:extLst>
          </p:cNvPr>
          <p:cNvCxnSpPr/>
          <p:nvPr/>
        </p:nvCxnSpPr>
        <p:spPr>
          <a:xfrm>
            <a:off x="6009408" y="2084066"/>
            <a:ext cx="1002581" cy="711129"/>
          </a:xfrm>
          <a:prstGeom prst="straightConnector1">
            <a:avLst/>
          </a:prstGeom>
          <a:ln w="1016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7B994D3-270D-4C5E-A334-56EF49D2BE5A}"/>
              </a:ext>
            </a:extLst>
          </p:cNvPr>
          <p:cNvSpPr/>
          <p:nvPr/>
        </p:nvSpPr>
        <p:spPr>
          <a:xfrm>
            <a:off x="3467708" y="5117563"/>
            <a:ext cx="1367244" cy="1091043"/>
          </a:xfrm>
          <a:prstGeom prst="ellipse">
            <a:avLst/>
          </a:prstGeom>
          <a:solidFill>
            <a:srgbClr val="00B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Imposed Narratives</a:t>
            </a:r>
          </a:p>
        </p:txBody>
      </p:sp>
    </p:spTree>
    <p:extLst>
      <p:ext uri="{BB962C8B-B14F-4D97-AF65-F5344CB8AC3E}">
        <p14:creationId xmlns:p14="http://schemas.microsoft.com/office/powerpoint/2010/main" val="337756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BF3ADB-3311-40C0-A198-A58239331BE6}"/>
              </a:ext>
            </a:extLst>
          </p:cNvPr>
          <p:cNvSpPr txBox="1"/>
          <p:nvPr/>
        </p:nvSpPr>
        <p:spPr>
          <a:xfrm rot="1433760">
            <a:off x="4337962" y="1637361"/>
            <a:ext cx="27367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9CC292F-7A4A-4E6C-B209-E87393AFA2E1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5" name="Picture 4" descr="A close up of a clock&#10;&#10;Description automatically generated">
              <a:extLst>
                <a:ext uri="{FF2B5EF4-FFF2-40B4-BE49-F238E27FC236}">
                  <a16:creationId xmlns:a16="http://schemas.microsoft.com/office/drawing/2014/main" xmlns="" id="{501CA9CB-7746-4823-82F7-595ECBB46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21" b="10587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F5BDE28-735A-4E2F-B609-22A90328836A}"/>
                </a:ext>
              </a:extLst>
            </p:cNvPr>
            <p:cNvSpPr txBox="1"/>
            <p:nvPr/>
          </p:nvSpPr>
          <p:spPr>
            <a:xfrm rot="19820624">
              <a:off x="1133283" y="1909367"/>
              <a:ext cx="249788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D49743A-5173-4E73-BD93-E7BBF158B65F}"/>
                </a:ext>
              </a:extLst>
            </p:cNvPr>
            <p:cNvSpPr txBox="1"/>
            <p:nvPr/>
          </p:nvSpPr>
          <p:spPr>
            <a:xfrm rot="431145">
              <a:off x="3536356" y="1407573"/>
              <a:ext cx="1635587" cy="9966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75E55A5-4F73-4F8D-A37F-93E45B466CA6}"/>
                </a:ext>
              </a:extLst>
            </p:cNvPr>
            <p:cNvSpPr txBox="1"/>
            <p:nvPr/>
          </p:nvSpPr>
          <p:spPr>
            <a:xfrm rot="5869310">
              <a:off x="5763425" y="2428725"/>
              <a:ext cx="1492324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3EF3313-EA7A-4B6A-A0C4-8B87BE707278}"/>
                </a:ext>
              </a:extLst>
            </p:cNvPr>
            <p:cNvSpPr txBox="1"/>
            <p:nvPr/>
          </p:nvSpPr>
          <p:spPr>
            <a:xfrm rot="1433760">
              <a:off x="4295248" y="1647411"/>
              <a:ext cx="2822226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75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0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16CC575-1F2C-46AA-A1D4-17A0E9EA7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0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7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4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51E8D-ABA7-496D-B4BF-4970D4FF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‘We must be willing to let go of the life we have planned so as to accept the life that is waiting for us’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Joseph Campbell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9DCF0E4-001E-4398-B8EA-8A1E11C8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0364" y="580038"/>
            <a:ext cx="6187454" cy="53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13124-BD98-4E25-888C-CB56B264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 what we have the choice to control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D34EDB6C-02E4-4F33-99AE-D31636F51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27484"/>
              </p:ext>
            </p:extLst>
          </p:nvPr>
        </p:nvGraphicFramePr>
        <p:xfrm>
          <a:off x="320040" y="573404"/>
          <a:ext cx="11496822" cy="346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274">
                  <a:extLst>
                    <a:ext uri="{9D8B030D-6E8A-4147-A177-3AD203B41FA5}">
                      <a16:colId xmlns:a16="http://schemas.microsoft.com/office/drawing/2014/main" xmlns="" val="4027740107"/>
                    </a:ext>
                  </a:extLst>
                </a:gridCol>
                <a:gridCol w="3832274">
                  <a:extLst>
                    <a:ext uri="{9D8B030D-6E8A-4147-A177-3AD203B41FA5}">
                      <a16:colId xmlns:a16="http://schemas.microsoft.com/office/drawing/2014/main" xmlns="" val="2471539175"/>
                    </a:ext>
                  </a:extLst>
                </a:gridCol>
                <a:gridCol w="3832274">
                  <a:extLst>
                    <a:ext uri="{9D8B030D-6E8A-4147-A177-3AD203B41FA5}">
                      <a16:colId xmlns:a16="http://schemas.microsoft.com/office/drawing/2014/main" xmlns="" val="1877172230"/>
                    </a:ext>
                  </a:extLst>
                </a:gridCol>
              </a:tblGrid>
              <a:tr h="569093">
                <a:tc>
                  <a:txBody>
                    <a:bodyPr/>
                    <a:lstStyle/>
                    <a:p>
                      <a:r>
                        <a:rPr lang="en-GB" sz="2500"/>
                        <a:t>Uncertain</a:t>
                      </a:r>
                    </a:p>
                  </a:txBody>
                  <a:tcPr marL="129339" marR="129339" marT="64670" marB="64670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Certain</a:t>
                      </a:r>
                    </a:p>
                  </a:txBody>
                  <a:tcPr marL="129339" marR="129339" marT="64670" marB="64670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The power of choice</a:t>
                      </a:r>
                    </a:p>
                  </a:txBody>
                  <a:tcPr marL="129339" marR="129339" marT="64670" marB="64670"/>
                </a:tc>
                <a:extLst>
                  <a:ext uri="{0D108BD9-81ED-4DB2-BD59-A6C34878D82A}">
                    <a16:rowId xmlns:a16="http://schemas.microsoft.com/office/drawing/2014/main" xmlns="" val="1853260191"/>
                  </a:ext>
                </a:extLst>
              </a:tr>
              <a:tr h="2897200">
                <a:tc>
                  <a:txBody>
                    <a:bodyPr/>
                    <a:lstStyle/>
                    <a:p>
                      <a:r>
                        <a:rPr lang="en-GB" sz="2500"/>
                        <a:t>How long this will last?</a:t>
                      </a:r>
                    </a:p>
                    <a:p>
                      <a:r>
                        <a:rPr lang="en-GB" sz="2500"/>
                        <a:t>The impact to country?</a:t>
                      </a:r>
                    </a:p>
                    <a:p>
                      <a:r>
                        <a:rPr lang="en-GB" sz="2500"/>
                        <a:t>How long, how deep the economic crisis lasts?</a:t>
                      </a:r>
                    </a:p>
                    <a:p>
                      <a:r>
                        <a:rPr lang="en-GB" sz="2500"/>
                        <a:t>Budgets?</a:t>
                      </a:r>
                    </a:p>
                  </a:txBody>
                  <a:tcPr marL="129339" marR="129339" marT="64670" marB="64670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Things will be different</a:t>
                      </a:r>
                    </a:p>
                    <a:p>
                      <a:r>
                        <a:rPr lang="en-GB" sz="2500"/>
                        <a:t>Skills</a:t>
                      </a:r>
                    </a:p>
                    <a:p>
                      <a:r>
                        <a:rPr lang="en-GB" sz="2500"/>
                        <a:t>Talent</a:t>
                      </a:r>
                    </a:p>
                    <a:p>
                      <a:r>
                        <a:rPr lang="en-GB" sz="2500"/>
                        <a:t>Processes</a:t>
                      </a:r>
                    </a:p>
                    <a:p>
                      <a:r>
                        <a:rPr lang="en-GB" sz="2500"/>
                        <a:t>Connections</a:t>
                      </a:r>
                    </a:p>
                    <a:p>
                      <a:r>
                        <a:rPr lang="en-GB" sz="2500"/>
                        <a:t>Opportunities</a:t>
                      </a:r>
                    </a:p>
                    <a:p>
                      <a:endParaRPr lang="en-GB" sz="2500"/>
                    </a:p>
                  </a:txBody>
                  <a:tcPr marL="129339" marR="129339" marT="64670" marB="64670"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What I can do</a:t>
                      </a:r>
                    </a:p>
                    <a:p>
                      <a:r>
                        <a:rPr lang="en-GB" sz="2500" dirty="0"/>
                        <a:t>What I can focus on</a:t>
                      </a:r>
                    </a:p>
                    <a:p>
                      <a:r>
                        <a:rPr lang="en-GB" sz="2500" dirty="0"/>
                        <a:t>How I can plan</a:t>
                      </a:r>
                    </a:p>
                    <a:p>
                      <a:r>
                        <a:rPr lang="en-GB" sz="2500" dirty="0"/>
                        <a:t>How I can lead my team</a:t>
                      </a:r>
                    </a:p>
                    <a:p>
                      <a:r>
                        <a:rPr lang="en-GB" sz="2500" dirty="0"/>
                        <a:t>My actions</a:t>
                      </a:r>
                    </a:p>
                    <a:p>
                      <a:r>
                        <a:rPr lang="en-GB" sz="2500" dirty="0"/>
                        <a:t>Our actions</a:t>
                      </a:r>
                    </a:p>
                    <a:p>
                      <a:endParaRPr lang="en-GB" sz="2500" dirty="0"/>
                    </a:p>
                  </a:txBody>
                  <a:tcPr marL="129339" marR="129339" marT="64670" marB="64670"/>
                </a:tc>
                <a:extLst>
                  <a:ext uri="{0D108BD9-81ED-4DB2-BD59-A6C34878D82A}">
                    <a16:rowId xmlns:a16="http://schemas.microsoft.com/office/drawing/2014/main" xmlns="" val="57388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31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CT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tx1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535</Words>
  <Application>Microsoft Office PowerPoint</Application>
  <PresentationFormat>Widescreen</PresentationFormat>
  <Paragraphs>169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Constantia</vt:lpstr>
      <vt:lpstr>Impact</vt:lpstr>
      <vt:lpstr>Times New Roman</vt:lpstr>
      <vt:lpstr>Office Theme</vt:lpstr>
      <vt:lpstr>NHSCT_powerpoint_template</vt:lpstr>
      <vt:lpstr>     Planning For The Future In An Uncertain World </vt:lpstr>
      <vt:lpstr>AGENDA</vt:lpstr>
      <vt:lpstr>CRISES HAVE 3 PSYCHOLOGICAL PHASES</vt:lpstr>
      <vt:lpstr>What issues do staff face at the moment? </vt:lpstr>
      <vt:lpstr>What issues do we face at the moment? </vt:lpstr>
      <vt:lpstr>PowerPoint Presentation</vt:lpstr>
      <vt:lpstr>PowerPoint Presentation</vt:lpstr>
      <vt:lpstr>‘We must be willing to let go of the life we have planned so as to accept the life that is waiting for us’ Joseph Campbell</vt:lpstr>
      <vt:lpstr>Control what we have the choice to control</vt:lpstr>
      <vt:lpstr>PowerPoint Presentation</vt:lpstr>
      <vt:lpstr>PowerPoint Presentation</vt:lpstr>
      <vt:lpstr>PowerPoint Presentation</vt:lpstr>
      <vt:lpstr>Re-emerge stronger, better</vt:lpstr>
      <vt:lpstr>Project Planning…….</vt:lpstr>
      <vt:lpstr>A Point In The Future………….. </vt:lpstr>
      <vt:lpstr>What’s Next…..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The Future In An Uncertain World</dc:title>
  <dc:creator>lynn mckeown</dc:creator>
  <cp:lastModifiedBy>Pamela Carson</cp:lastModifiedBy>
  <cp:revision>7</cp:revision>
  <dcterms:created xsi:type="dcterms:W3CDTF">2020-06-10T21:07:43Z</dcterms:created>
  <dcterms:modified xsi:type="dcterms:W3CDTF">2020-06-19T12:48:50Z</dcterms:modified>
</cp:coreProperties>
</file>